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9FF68FA-B200-498E-A7D9-C6D5751AE14E}" type="datetimeFigureOut">
              <a:rPr lang="sr-Latn-CS" smtClean="0"/>
              <a:pPr/>
              <a:t>3.11.2014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182A7A1-D2B6-4E1A-AA78-BD7A64B8BC98}" type="slidenum">
              <a:rPr lang="hr-BA" smtClean="0"/>
              <a:pPr/>
              <a:t>‹#›</a:t>
            </a:fld>
            <a:endParaRPr lang="hr-B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357166"/>
            <a:ext cx="8062912" cy="2428892"/>
          </a:xfrm>
        </p:spPr>
        <p:txBody>
          <a:bodyPr>
            <a:noAutofit/>
          </a:bodyPr>
          <a:lstStyle/>
          <a:p>
            <a:pPr algn="ctr"/>
            <a:r>
              <a:rPr lang="hr-B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ZDRAVSTVENA NJEGA BOLESNIKA SA OPERACIJOM NA PLUĆIMA/PRSNOM KOŠU</a:t>
            </a:r>
            <a:endParaRPr lang="hr-B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214686"/>
            <a:ext cx="8062912" cy="1857388"/>
          </a:xfrm>
        </p:spPr>
        <p:txBody>
          <a:bodyPr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/>
            <a:endParaRPr lang="hr-BA" sz="32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</a:endParaRPr>
          </a:p>
          <a:p>
            <a:pPr algn="l"/>
            <a:r>
              <a:rPr lang="hr-BA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Poslijeoperacijska zdravstvena njega bolesnika sa operacijom na plućima/prsnom košu</a:t>
            </a:r>
            <a:endParaRPr lang="hr-BA" sz="3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780644" cy="59436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r-BA" sz="2800" b="1" u="sng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Sestrinske intervencije</a:t>
            </a:r>
            <a:endParaRPr lang="hr-BA" sz="2800" b="1" u="sng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214290"/>
            <a:ext cx="3936210" cy="64294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hr-BA" sz="2000" b="1" dirty="0" smtClean="0">
                <a:latin typeface="Comic Sans MS" pitchFamily="66" charset="0"/>
              </a:rPr>
              <a:t> </a:t>
            </a:r>
            <a:r>
              <a:rPr lang="hr-BA" sz="2400" b="1" dirty="0" smtClean="0">
                <a:latin typeface="Comic Sans MS" pitchFamily="66" charset="0"/>
              </a:rPr>
              <a:t>staviti bolesnika u odgovarajući položaj (povišeni, 45 stupnjeva)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promatrati vanjski izgled i vit.funkcije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kontrolirati zavoj i drenažu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poticati bolesnika na vježbe dubokog disanja i iskašljavanja, te vježbe ruku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osigurati povoljne mikroklim.uvjete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endParaRPr lang="hr-BA" sz="20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endParaRPr lang="hr-BA" sz="2000" b="1" dirty="0">
              <a:latin typeface="Comic Sans MS" pitchFamily="66" charset="0"/>
            </a:endParaRPr>
          </a:p>
        </p:txBody>
      </p:sp>
      <p:pic>
        <p:nvPicPr>
          <p:cNvPr id="5" name="Content Placeholder 4" descr="fowler's_position131855267884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57818" y="357166"/>
            <a:ext cx="3286148" cy="22860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5" descr="Breath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2786058"/>
            <a:ext cx="3286148" cy="392909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367664"/>
            <a:ext cx="991012" cy="59436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r-BA" sz="2800" b="1" u="sng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Sestrinske intervencije</a:t>
            </a:r>
            <a:endParaRPr lang="hr-BA" sz="2800" b="1" u="sng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142852"/>
            <a:ext cx="4150524" cy="65008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osigurati pravilnu hidraciju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poticati bolesnika na ustajanje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primjeniti propisanu terapiju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spriječavati infekciju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provoditi osobnu higijenu</a:t>
            </a:r>
          </a:p>
          <a:p>
            <a:pPr>
              <a:buFont typeface="Wingdings" pitchFamily="2" charset="2"/>
              <a:buChar char="ü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osigurati pravilnu prehranu</a:t>
            </a:r>
            <a:endParaRPr lang="hr-BA" sz="2400" b="1" dirty="0">
              <a:latin typeface="Comic Sans MS" pitchFamily="66" charset="0"/>
            </a:endParaRPr>
          </a:p>
        </p:txBody>
      </p:sp>
      <p:pic>
        <p:nvPicPr>
          <p:cNvPr id="5" name="Content Placeholder 4" descr="1-hidracij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00694" y="214290"/>
            <a:ext cx="3214710" cy="29289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5" descr="141127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286124"/>
            <a:ext cx="3214710" cy="33575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232812"/>
          </a:xfrm>
        </p:spPr>
        <p:txBody>
          <a:bodyPr>
            <a:normAutofit/>
          </a:bodyPr>
          <a:lstStyle/>
          <a:p>
            <a:r>
              <a:rPr lang="hr-B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ZDRAVSTVENA NJEGA BOLESNIKA SA TRAHEOSTOMOM</a:t>
            </a:r>
            <a:endParaRPr lang="hr-B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3" name="Picture 2" descr="Pictur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140" y="2571744"/>
            <a:ext cx="3727839" cy="35638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228577"/>
          </a:xfrm>
        </p:spPr>
        <p:txBody>
          <a:bodyPr>
            <a:normAutofit fontScale="90000"/>
          </a:bodyPr>
          <a:lstStyle/>
          <a:p>
            <a:endParaRPr lang="hr-BA" sz="1000" dirty="0"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844" y="571480"/>
            <a:ext cx="8858312" cy="6072230"/>
          </a:xfrm>
        </p:spPr>
        <p:txBody>
          <a:bodyPr>
            <a:normAutofit lnSpcReduction="10000"/>
          </a:bodyPr>
          <a:lstStyle/>
          <a:p>
            <a:r>
              <a:rPr lang="hr-BA" sz="2800" b="1" dirty="0" smtClean="0">
                <a:latin typeface="Comic Sans MS" pitchFamily="66" charset="0"/>
              </a:rPr>
              <a:t>TRAHEOTOMIJA </a:t>
            </a:r>
            <a:r>
              <a:rPr lang="hr-BA" sz="2800" b="1" i="1" dirty="0" smtClean="0">
                <a:latin typeface="Comic Sans MS" pitchFamily="66" charset="0"/>
              </a:rPr>
              <a:t>-</a:t>
            </a:r>
            <a:r>
              <a:rPr lang="hr-BA" sz="2800" b="1" dirty="0" smtClean="0">
                <a:latin typeface="Comic Sans MS" pitchFamily="66" charset="0"/>
              </a:rPr>
              <a:t> kirurški zahvat </a:t>
            </a:r>
          </a:p>
          <a:p>
            <a:r>
              <a:rPr lang="hr-BA" sz="2800" b="1" dirty="0" smtClean="0">
                <a:latin typeface="Comic Sans MS" pitchFamily="66" charset="0"/>
              </a:rPr>
              <a:t>kojim se napravi otvor na </a:t>
            </a:r>
          </a:p>
          <a:p>
            <a:r>
              <a:rPr lang="hr-BA" sz="2800" b="1" dirty="0" smtClean="0">
                <a:latin typeface="Comic Sans MS" pitchFamily="66" charset="0"/>
              </a:rPr>
              <a:t>prednjoj stijenci vratnog </a:t>
            </a:r>
          </a:p>
          <a:p>
            <a:r>
              <a:rPr lang="hr-BA" sz="2800" b="1" dirty="0" smtClean="0">
                <a:latin typeface="Comic Sans MS" pitchFamily="66" charset="0"/>
              </a:rPr>
              <a:t>dijela dušnika</a:t>
            </a:r>
          </a:p>
          <a:p>
            <a:pPr algn="just">
              <a:buFont typeface="Wingdings" pitchFamily="2" charset="2"/>
              <a:buChar char="Ø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800" b="1" dirty="0" smtClean="0">
                <a:latin typeface="Comic Sans MS" pitchFamily="66" charset="0"/>
              </a:rPr>
              <a:t>hitna </a:t>
            </a:r>
          </a:p>
          <a:p>
            <a:pPr algn="just">
              <a:buFont typeface="Wingdings" pitchFamily="2" charset="2"/>
              <a:buChar char="Ø"/>
            </a:pPr>
            <a:r>
              <a:rPr lang="hr-BA" sz="2800" b="1" dirty="0" smtClean="0">
                <a:latin typeface="Comic Sans MS" pitchFamily="66" charset="0"/>
              </a:rPr>
              <a:t> elektivna</a:t>
            </a:r>
          </a:p>
          <a:p>
            <a:pPr algn="just"/>
            <a:endParaRPr lang="hr-BA" sz="2800" b="1" dirty="0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hr-BA" sz="2800" b="1" dirty="0" smtClean="0">
                <a:latin typeface="Comic Sans MS" pitchFamily="66" charset="0"/>
              </a:rPr>
              <a:t> privremena</a:t>
            </a:r>
          </a:p>
          <a:p>
            <a:pPr algn="just">
              <a:buFont typeface="Wingdings" pitchFamily="2" charset="2"/>
              <a:buChar char="v"/>
            </a:pPr>
            <a:r>
              <a:rPr lang="hr-BA" sz="2800" b="1" dirty="0" smtClean="0">
                <a:latin typeface="Comic Sans MS" pitchFamily="66" charset="0"/>
              </a:rPr>
              <a:t> trajna</a:t>
            </a:r>
          </a:p>
          <a:p>
            <a:endParaRPr lang="hr-BA" sz="28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400" b="1" u="sng" dirty="0" smtClean="0">
                <a:latin typeface="Comic Sans MS" pitchFamily="66" charset="0"/>
              </a:rPr>
              <a:t>KOMPLIKACIJE</a:t>
            </a:r>
            <a:r>
              <a:rPr lang="hr-BA" sz="2400" b="1" dirty="0" smtClean="0">
                <a:latin typeface="Comic Sans MS" pitchFamily="66" charset="0"/>
              </a:rPr>
              <a:t>: krvarenje,supkutani emfizem,</a:t>
            </a:r>
          </a:p>
          <a:p>
            <a:r>
              <a:rPr lang="hr-BA" sz="2400" b="1" dirty="0" smtClean="0">
                <a:latin typeface="Comic Sans MS" pitchFamily="66" charset="0"/>
              </a:rPr>
              <a:t>pneumotoraks,upale i edem dušnika,infekcije i apsces</a:t>
            </a:r>
          </a:p>
          <a:p>
            <a:r>
              <a:rPr lang="hr-BA" sz="2400" b="1" dirty="0" smtClean="0">
                <a:latin typeface="Comic Sans MS" pitchFamily="66" charset="0"/>
              </a:rPr>
              <a:t>stome i/ili plućnog stabla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071802" y="2071678"/>
            <a:ext cx="1428760" cy="3417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pic>
        <p:nvPicPr>
          <p:cNvPr id="6" name="Picture 5" descr="perc - mar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714488"/>
            <a:ext cx="4286280" cy="32861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657206"/>
          </a:xfrm>
        </p:spPr>
        <p:txBody>
          <a:bodyPr/>
          <a:lstStyle/>
          <a:p>
            <a:pPr algn="ctr"/>
            <a:r>
              <a:rPr lang="hr-B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VRSTE KANILA</a:t>
            </a:r>
            <a:endParaRPr lang="hr-BA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1071546"/>
            <a:ext cx="8786874" cy="5572164"/>
          </a:xfrm>
        </p:spPr>
        <p:txBody>
          <a:bodyPr/>
          <a:lstStyle/>
          <a:p>
            <a:r>
              <a:rPr lang="hr-BA" sz="2400" b="1" u="sng" dirty="0" smtClean="0">
                <a:latin typeface="Comic Sans MS" pitchFamily="66" charset="0"/>
              </a:rPr>
              <a:t>KANILA</a:t>
            </a:r>
            <a:r>
              <a:rPr lang="hr-BA" sz="2400" b="1" dirty="0" smtClean="0">
                <a:latin typeface="Comic Sans MS" pitchFamily="66" charset="0"/>
              </a:rPr>
              <a:t> - cijev koja se stavlja u</a:t>
            </a:r>
          </a:p>
          <a:p>
            <a:r>
              <a:rPr lang="hr-BA" sz="2400" b="1" dirty="0" smtClean="0">
                <a:latin typeface="Comic Sans MS" pitchFamily="66" charset="0"/>
              </a:rPr>
              <a:t>dušnik kroz otvor traheotomije</a:t>
            </a:r>
          </a:p>
          <a:p>
            <a:endParaRPr lang="hr-BA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hr-BA" b="1" dirty="0" smtClean="0">
                <a:latin typeface="Comic Sans MS" pitchFamily="66" charset="0"/>
              </a:rPr>
              <a:t> </a:t>
            </a:r>
            <a:r>
              <a:rPr lang="hr-BA" sz="2400" b="1" dirty="0" smtClean="0">
                <a:latin typeface="Comic Sans MS" pitchFamily="66" charset="0"/>
              </a:rPr>
              <a:t>različite namjene,veličine,oblika</a:t>
            </a:r>
          </a:p>
          <a:p>
            <a:r>
              <a:rPr lang="hr-BA" sz="2400" b="1" dirty="0" smtClean="0">
                <a:latin typeface="Comic Sans MS" pitchFamily="66" charset="0"/>
              </a:rPr>
              <a:t>i materijala (metalna,plastična)</a:t>
            </a:r>
          </a:p>
          <a:p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hr-BA" sz="2400" b="1" dirty="0" smtClean="0">
                <a:latin typeface="Comic Sans MS" pitchFamily="66" charset="0"/>
              </a:rPr>
              <a:t> METALNA-trajnija,lakše se</a:t>
            </a:r>
          </a:p>
          <a:p>
            <a:r>
              <a:rPr lang="hr-BA" sz="2400" b="1" dirty="0" smtClean="0">
                <a:latin typeface="Comic Sans MS" pitchFamily="66" charset="0"/>
              </a:rPr>
              <a:t>čisti i sterilizira</a:t>
            </a:r>
          </a:p>
          <a:p>
            <a:endParaRPr lang="hr-BA" sz="2400" b="1" dirty="0" smtClean="0">
              <a:latin typeface="Comic Sans MS" pitchFamily="66" charset="0"/>
            </a:endParaRPr>
          </a:p>
          <a:p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hr-BA" sz="2400" b="1" dirty="0" smtClean="0">
                <a:latin typeface="Comic Sans MS" pitchFamily="66" charset="0"/>
              </a:rPr>
              <a:t> PLASTIČNA-bolje prianja uz</a:t>
            </a:r>
          </a:p>
          <a:p>
            <a:r>
              <a:rPr lang="hr-BA" sz="2400" b="1" dirty="0" smtClean="0">
                <a:latin typeface="Comic Sans MS" pitchFamily="66" charset="0"/>
              </a:rPr>
              <a:t>traheu i ugodnija za bolesnika</a:t>
            </a:r>
            <a:endParaRPr lang="hr-BA" sz="2400" b="1" dirty="0">
              <a:latin typeface="Comic Sans MS" pitchFamily="66" charset="0"/>
            </a:endParaRPr>
          </a:p>
        </p:txBody>
      </p:sp>
      <p:pic>
        <p:nvPicPr>
          <p:cNvPr id="7" name="Picture 6" descr="SplittedTracheostomyTube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285860"/>
            <a:ext cx="3000396" cy="26432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9" name="Picture 8" descr="2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000504"/>
            <a:ext cx="3000396" cy="27146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800082"/>
          </a:xfrm>
        </p:spPr>
        <p:txBody>
          <a:bodyPr/>
          <a:lstStyle/>
          <a:p>
            <a:pPr algn="ctr"/>
            <a:r>
              <a:rPr lang="hr-B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DEKANILIRANJE BOLESNIKA</a:t>
            </a:r>
            <a:endParaRPr lang="hr-BA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4422"/>
            <a:ext cx="8548718" cy="5500726"/>
          </a:xfrm>
        </p:spPr>
        <p:txBody>
          <a:bodyPr>
            <a:normAutofit/>
          </a:bodyPr>
          <a:lstStyle/>
          <a:p>
            <a:r>
              <a:rPr lang="hr-BA" sz="2800" b="1" dirty="0" smtClean="0">
                <a:latin typeface="Comic Sans MS" pitchFamily="66" charset="0"/>
              </a:rPr>
              <a:t>spontano zatvaranje traheostome</a:t>
            </a:r>
          </a:p>
          <a:p>
            <a:pPr marL="569214" indent="-514350">
              <a:buFont typeface="Wingdings" pitchFamily="2" charset="2"/>
              <a:buChar char="Ø"/>
            </a:pPr>
            <a:r>
              <a:rPr lang="hr-BA" sz="2800" b="1" u="sng" dirty="0" smtClean="0">
                <a:latin typeface="Comic Sans MS" pitchFamily="66" charset="0"/>
              </a:rPr>
              <a:t>INDIKACIJA</a:t>
            </a:r>
          </a:p>
          <a:p>
            <a:pPr marL="569214" indent="-514350"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pregled larinksa</a:t>
            </a:r>
          </a:p>
          <a:p>
            <a:pPr marL="569214" indent="-514350"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stavljanje</a:t>
            </a:r>
          </a:p>
          <a:p>
            <a:pPr marL="569214" indent="-514350"/>
            <a:r>
              <a:rPr lang="hr-BA" sz="2800" b="1" dirty="0" smtClean="0">
                <a:latin typeface="Comic Sans MS" pitchFamily="66" charset="0"/>
              </a:rPr>
              <a:t>kanile uskog promjera</a:t>
            </a:r>
          </a:p>
          <a:p>
            <a:pPr marL="569214" indent="-514350"/>
            <a:endParaRPr lang="hr-BA" sz="2800" b="1" dirty="0" smtClean="0">
              <a:latin typeface="Comic Sans MS" pitchFamily="66" charset="0"/>
            </a:endParaRPr>
          </a:p>
          <a:p>
            <a:pPr marL="569214" indent="-514350">
              <a:buFont typeface="Wingdings" pitchFamily="2" charset="2"/>
              <a:buChar char="q"/>
            </a:pPr>
            <a:r>
              <a:rPr lang="hr-BA" sz="2800" b="1" u="sng" dirty="0" smtClean="0">
                <a:latin typeface="Comic Sans MS" pitchFamily="66" charset="0"/>
              </a:rPr>
              <a:t>KOMPLIKACIJA</a:t>
            </a:r>
            <a:r>
              <a:rPr lang="hr-BA" sz="2800" b="1" dirty="0" smtClean="0">
                <a:latin typeface="Comic Sans MS" pitchFamily="66" charset="0"/>
              </a:rPr>
              <a:t>:</a:t>
            </a:r>
          </a:p>
          <a:p>
            <a:pPr marL="569214" indent="-514350"/>
            <a:r>
              <a:rPr lang="hr-BA" sz="2800" b="1" dirty="0" smtClean="0">
                <a:latin typeface="Comic Sans MS" pitchFamily="66" charset="0"/>
              </a:rPr>
              <a:t>nastanak fistule zbog</a:t>
            </a:r>
          </a:p>
          <a:p>
            <a:pPr marL="569214" indent="-514350"/>
            <a:r>
              <a:rPr lang="hr-BA" sz="2800" b="1" dirty="0" smtClean="0">
                <a:latin typeface="Comic Sans MS" pitchFamily="66" charset="0"/>
              </a:rPr>
              <a:t>nepotpunog zatvaranja</a:t>
            </a:r>
          </a:p>
          <a:p>
            <a:pPr marL="569214" indent="-514350"/>
            <a:r>
              <a:rPr lang="hr-BA" sz="2800" b="1" dirty="0" smtClean="0">
                <a:latin typeface="Comic Sans MS" pitchFamily="66" charset="0"/>
              </a:rPr>
              <a:t>otvora </a:t>
            </a:r>
          </a:p>
          <a:p>
            <a:pPr marL="569214" indent="-514350"/>
            <a:endParaRPr lang="hr-BA" sz="2800" b="1" dirty="0" smtClean="0">
              <a:latin typeface="Comic Sans MS" pitchFamily="66" charset="0"/>
            </a:endParaRPr>
          </a:p>
          <a:p>
            <a:pPr marL="569214" indent="-514350"/>
            <a:endParaRPr lang="hr-BA" sz="2800" b="1" dirty="0">
              <a:latin typeface="Comic Sans MS" pitchFamily="66" charset="0"/>
            </a:endParaRPr>
          </a:p>
        </p:txBody>
      </p:sp>
      <p:pic>
        <p:nvPicPr>
          <p:cNvPr id="4" name="Picture 3" descr="jcdr-7-534-g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071678"/>
            <a:ext cx="4143404" cy="4429156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871520"/>
          </a:xfrm>
        </p:spPr>
        <p:txBody>
          <a:bodyPr/>
          <a:lstStyle/>
          <a:p>
            <a:pPr algn="ctr"/>
            <a:r>
              <a:rPr lang="hr-B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NJEGA TRAHEOSTOME</a:t>
            </a:r>
            <a:endParaRPr lang="hr-BA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4422"/>
            <a:ext cx="4476752" cy="5429288"/>
          </a:xfrm>
        </p:spPr>
        <p:txBody>
          <a:bodyPr/>
          <a:lstStyle/>
          <a:p>
            <a:pPr marL="569214" indent="-514350"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čišćenje otvora</a:t>
            </a:r>
          </a:p>
          <a:p>
            <a:pPr marL="569214" indent="-514350"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aspiracija sekreta</a:t>
            </a:r>
          </a:p>
          <a:p>
            <a:pPr marL="569214" indent="-514350"/>
            <a:r>
              <a:rPr lang="hr-BA" sz="2800" b="1" dirty="0" smtClean="0">
                <a:latin typeface="Comic Sans MS" pitchFamily="66" charset="0"/>
              </a:rPr>
              <a:t>   iz dišnih puteva</a:t>
            </a:r>
          </a:p>
          <a:p>
            <a:pPr marL="569214" indent="-514350"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čišćenje unutarnje</a:t>
            </a:r>
          </a:p>
          <a:p>
            <a:pPr marL="569214" indent="-514350"/>
            <a:r>
              <a:rPr lang="hr-BA" sz="2800" b="1" dirty="0" smtClean="0">
                <a:latin typeface="Comic Sans MS" pitchFamily="66" charset="0"/>
              </a:rPr>
              <a:t>   kanile</a:t>
            </a:r>
          </a:p>
          <a:p>
            <a:pPr marL="569214" indent="-514350"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promjena kanile</a:t>
            </a:r>
          </a:p>
          <a:p>
            <a:pPr marL="569214" indent="-514350"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promjena zavoja</a:t>
            </a:r>
          </a:p>
          <a:p>
            <a:pPr marL="569214" indent="-514350"/>
            <a:r>
              <a:rPr lang="hr-BA" sz="2800" b="1" dirty="0" smtClean="0">
                <a:latin typeface="Comic Sans MS" pitchFamily="66" charset="0"/>
              </a:rPr>
              <a:t>   i/ili vrpce</a:t>
            </a:r>
          </a:p>
          <a:p>
            <a:pPr marL="569214" indent="-514350"/>
            <a:endParaRPr lang="hr-BA" b="1" dirty="0" smtClean="0">
              <a:latin typeface="Comic Sans MS" pitchFamily="66" charset="0"/>
            </a:endParaRPr>
          </a:p>
          <a:p>
            <a:endParaRPr lang="hr-BA" dirty="0"/>
          </a:p>
        </p:txBody>
      </p:sp>
      <p:pic>
        <p:nvPicPr>
          <p:cNvPr id="4" name="Picture 3" descr="Trache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1571612"/>
            <a:ext cx="4286280" cy="471490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152</TotalTime>
  <Words>205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ZDRAVSTVENA NJEGA BOLESNIKA SA OPERACIJOM NA PLUĆIMA/PRSNOM KOŠU</vt:lpstr>
      <vt:lpstr>Sestrinske intervencije</vt:lpstr>
      <vt:lpstr>Sestrinske intervencije</vt:lpstr>
      <vt:lpstr>ZDRAVSTVENA NJEGA BOLESNIKA SA TRAHEOSTOMOM</vt:lpstr>
      <vt:lpstr>Slide 5</vt:lpstr>
      <vt:lpstr>VRSTE KANILA</vt:lpstr>
      <vt:lpstr>DEKANILIRANJE BOLESNIKA</vt:lpstr>
      <vt:lpstr>NJEGA TRAHEOSTOME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ZDRAVSTVENA NJEGA BOLESNIKA SA OPERACIJOM NA PLUĆIMA/PRSNOM KOŠU</dc:title>
  <dc:creator>Marija</dc:creator>
  <cp:lastModifiedBy>Marija</cp:lastModifiedBy>
  <cp:revision>42</cp:revision>
  <dcterms:created xsi:type="dcterms:W3CDTF">2014-11-01T17:49:39Z</dcterms:created>
  <dcterms:modified xsi:type="dcterms:W3CDTF">2014-11-03T11:21:25Z</dcterms:modified>
</cp:coreProperties>
</file>